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handoutMasterIdLst>
    <p:handoutMasterId r:id="rId22"/>
  </p:handoutMasterIdLst>
  <p:sldIdLst>
    <p:sldId id="260" r:id="rId2"/>
    <p:sldId id="263" r:id="rId3"/>
    <p:sldId id="283" r:id="rId4"/>
    <p:sldId id="284" r:id="rId5"/>
    <p:sldId id="281" r:id="rId6"/>
    <p:sldId id="280" r:id="rId7"/>
    <p:sldId id="282" r:id="rId8"/>
    <p:sldId id="265" r:id="rId9"/>
    <p:sldId id="267" r:id="rId10"/>
    <p:sldId id="269" r:id="rId11"/>
    <p:sldId id="270" r:id="rId12"/>
    <p:sldId id="271" r:id="rId13"/>
    <p:sldId id="277" r:id="rId14"/>
    <p:sldId id="268" r:id="rId15"/>
    <p:sldId id="272" r:id="rId16"/>
    <p:sldId id="278" r:id="rId17"/>
    <p:sldId id="273" r:id="rId18"/>
    <p:sldId id="276" r:id="rId19"/>
    <p:sldId id="274" r:id="rId20"/>
    <p:sldId id="275" r:id="rId21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898FAB-894E-4531-BFEB-55ECDF19CD80}" type="doc">
      <dgm:prSet loTypeId="urn:microsoft.com/office/officeart/2005/8/layout/gear1" loCatId="cycle" qsTypeId="urn:microsoft.com/office/officeart/2005/8/quickstyle/simple3" qsCatId="simple" csTypeId="urn:microsoft.com/office/officeart/2005/8/colors/colorful1" csCatId="colorful" phldr="1"/>
      <dgm:spPr/>
    </dgm:pt>
    <dgm:pt modelId="{30BBE903-9692-4A5D-917E-DAEFFEC76B01}">
      <dgm:prSet phldrT="[Текст]" custT="1"/>
      <dgm:spPr/>
      <dgm:t>
        <a:bodyPr/>
        <a:lstStyle/>
        <a:p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Целевая аудитория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3AB5D7-AA19-4EA4-90C1-17EA37B0F741}" type="parTrans" cxnId="{07981547-9171-45EC-8A89-33B65E30F935}">
      <dgm:prSet/>
      <dgm:spPr/>
      <dgm:t>
        <a:bodyPr/>
        <a:lstStyle/>
        <a:p>
          <a:endParaRPr lang="ru-RU"/>
        </a:p>
      </dgm:t>
    </dgm:pt>
    <dgm:pt modelId="{4F68E122-E788-4D14-8802-D767C1BC5728}" type="sibTrans" cxnId="{07981547-9171-45EC-8A89-33B65E30F935}">
      <dgm:prSet/>
      <dgm:spPr/>
      <dgm:t>
        <a:bodyPr/>
        <a:lstStyle/>
        <a:p>
          <a:endParaRPr lang="ru-RU"/>
        </a:p>
      </dgm:t>
    </dgm:pt>
    <dgm:pt modelId="{01AF8D9C-74DD-479C-A216-8C25A982216C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Проблема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5D4AF8-B72D-472C-BAFA-0F573A1449B5}" type="parTrans" cxnId="{B416719E-50D2-4461-9163-A432645ED08F}">
      <dgm:prSet/>
      <dgm:spPr/>
      <dgm:t>
        <a:bodyPr/>
        <a:lstStyle/>
        <a:p>
          <a:endParaRPr lang="ru-RU"/>
        </a:p>
      </dgm:t>
    </dgm:pt>
    <dgm:pt modelId="{FF115EAC-C171-4905-AAC8-243883A5C0B5}" type="sibTrans" cxnId="{B416719E-50D2-4461-9163-A432645ED08F}">
      <dgm:prSet/>
      <dgm:spPr/>
      <dgm:t>
        <a:bodyPr/>
        <a:lstStyle/>
        <a:p>
          <a:endParaRPr lang="ru-RU"/>
        </a:p>
      </dgm:t>
    </dgm:pt>
    <dgm:pt modelId="{201732F5-2CE4-44A4-82C4-68B3F08A3BAB}" type="pres">
      <dgm:prSet presAssocID="{59898FAB-894E-4531-BFEB-55ECDF19CD8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69A1AE7-0E73-4B95-B61F-42067B94845A}" type="pres">
      <dgm:prSet presAssocID="{30BBE903-9692-4A5D-917E-DAEFFEC76B01}" presName="gear1" presStyleLbl="node1" presStyleIdx="0" presStyleCnt="2" custLinFactNeighborX="797" custLinFactNeighborY="-39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19EF56-900B-4788-8377-D093CB37E008}" type="pres">
      <dgm:prSet presAssocID="{30BBE903-9692-4A5D-917E-DAEFFEC76B01}" presName="gear1srcNode" presStyleLbl="node1" presStyleIdx="0" presStyleCnt="2"/>
      <dgm:spPr/>
      <dgm:t>
        <a:bodyPr/>
        <a:lstStyle/>
        <a:p>
          <a:endParaRPr lang="ru-RU"/>
        </a:p>
      </dgm:t>
    </dgm:pt>
    <dgm:pt modelId="{734C8C7B-EA34-4357-BC34-73AA3A693869}" type="pres">
      <dgm:prSet presAssocID="{30BBE903-9692-4A5D-917E-DAEFFEC76B01}" presName="gear1dstNode" presStyleLbl="node1" presStyleIdx="0" presStyleCnt="2"/>
      <dgm:spPr/>
      <dgm:t>
        <a:bodyPr/>
        <a:lstStyle/>
        <a:p>
          <a:endParaRPr lang="ru-RU"/>
        </a:p>
      </dgm:t>
    </dgm:pt>
    <dgm:pt modelId="{92E6EBD0-1273-4CD0-95EE-3B51944102B4}" type="pres">
      <dgm:prSet presAssocID="{01AF8D9C-74DD-479C-A216-8C25A982216C}" presName="gear2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32F6BF-7E5A-4EE8-82B4-4422B9CD333C}" type="pres">
      <dgm:prSet presAssocID="{01AF8D9C-74DD-479C-A216-8C25A982216C}" presName="gear2srcNode" presStyleLbl="node1" presStyleIdx="1" presStyleCnt="2"/>
      <dgm:spPr/>
      <dgm:t>
        <a:bodyPr/>
        <a:lstStyle/>
        <a:p>
          <a:endParaRPr lang="ru-RU"/>
        </a:p>
      </dgm:t>
    </dgm:pt>
    <dgm:pt modelId="{56E68BA0-3E0A-4341-AD42-808E151699CA}" type="pres">
      <dgm:prSet presAssocID="{01AF8D9C-74DD-479C-A216-8C25A982216C}" presName="gear2dstNode" presStyleLbl="node1" presStyleIdx="1" presStyleCnt="2"/>
      <dgm:spPr/>
      <dgm:t>
        <a:bodyPr/>
        <a:lstStyle/>
        <a:p>
          <a:endParaRPr lang="ru-RU"/>
        </a:p>
      </dgm:t>
    </dgm:pt>
    <dgm:pt modelId="{7845E0ED-5DAC-4491-8CE6-80A73CACFDBD}" type="pres">
      <dgm:prSet presAssocID="{4F68E122-E788-4D14-8802-D767C1BC5728}" presName="connector1" presStyleLbl="sibTrans2D1" presStyleIdx="0" presStyleCnt="2"/>
      <dgm:spPr/>
      <dgm:t>
        <a:bodyPr/>
        <a:lstStyle/>
        <a:p>
          <a:endParaRPr lang="ru-RU"/>
        </a:p>
      </dgm:t>
    </dgm:pt>
    <dgm:pt modelId="{84137B9F-397F-49C2-989E-B42CA6C24AAC}" type="pres">
      <dgm:prSet presAssocID="{FF115EAC-C171-4905-AAC8-243883A5C0B5}" presName="connector2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988C3CAF-CF0D-4D3E-A0C7-5DA782EF18E0}" type="presOf" srcId="{01AF8D9C-74DD-479C-A216-8C25A982216C}" destId="{56E68BA0-3E0A-4341-AD42-808E151699CA}" srcOrd="2" destOrd="0" presId="urn:microsoft.com/office/officeart/2005/8/layout/gear1"/>
    <dgm:cxn modelId="{35B1607C-5A7B-4D1A-A70D-9C6C13FA0C48}" type="presOf" srcId="{01AF8D9C-74DD-479C-A216-8C25A982216C}" destId="{EA32F6BF-7E5A-4EE8-82B4-4422B9CD333C}" srcOrd="1" destOrd="0" presId="urn:microsoft.com/office/officeart/2005/8/layout/gear1"/>
    <dgm:cxn modelId="{E29308B7-94E0-4E40-AC22-DC8D6EFA74EB}" type="presOf" srcId="{FF115EAC-C171-4905-AAC8-243883A5C0B5}" destId="{84137B9F-397F-49C2-989E-B42CA6C24AAC}" srcOrd="0" destOrd="0" presId="urn:microsoft.com/office/officeart/2005/8/layout/gear1"/>
    <dgm:cxn modelId="{07981547-9171-45EC-8A89-33B65E30F935}" srcId="{59898FAB-894E-4531-BFEB-55ECDF19CD80}" destId="{30BBE903-9692-4A5D-917E-DAEFFEC76B01}" srcOrd="0" destOrd="0" parTransId="{693AB5D7-AA19-4EA4-90C1-17EA37B0F741}" sibTransId="{4F68E122-E788-4D14-8802-D767C1BC5728}"/>
    <dgm:cxn modelId="{9AA7D84B-CF64-46EF-89F0-95D3EE325CCF}" type="presOf" srcId="{30BBE903-9692-4A5D-917E-DAEFFEC76B01}" destId="{734C8C7B-EA34-4357-BC34-73AA3A693869}" srcOrd="2" destOrd="0" presId="urn:microsoft.com/office/officeart/2005/8/layout/gear1"/>
    <dgm:cxn modelId="{0F8BC244-163E-489B-806C-854D06089FA3}" type="presOf" srcId="{01AF8D9C-74DD-479C-A216-8C25A982216C}" destId="{92E6EBD0-1273-4CD0-95EE-3B51944102B4}" srcOrd="0" destOrd="0" presId="urn:microsoft.com/office/officeart/2005/8/layout/gear1"/>
    <dgm:cxn modelId="{47354B15-21BD-4B5A-950E-0D723FCED886}" type="presOf" srcId="{59898FAB-894E-4531-BFEB-55ECDF19CD80}" destId="{201732F5-2CE4-44A4-82C4-68B3F08A3BAB}" srcOrd="0" destOrd="0" presId="urn:microsoft.com/office/officeart/2005/8/layout/gear1"/>
    <dgm:cxn modelId="{D7F906D1-EC61-4BE5-BA3A-4705787CBFE9}" type="presOf" srcId="{30BBE903-9692-4A5D-917E-DAEFFEC76B01}" destId="{5019EF56-900B-4788-8377-D093CB37E008}" srcOrd="1" destOrd="0" presId="urn:microsoft.com/office/officeart/2005/8/layout/gear1"/>
    <dgm:cxn modelId="{931001F8-F96F-43C9-BB09-2EBABAE51E75}" type="presOf" srcId="{4F68E122-E788-4D14-8802-D767C1BC5728}" destId="{7845E0ED-5DAC-4491-8CE6-80A73CACFDBD}" srcOrd="0" destOrd="0" presId="urn:microsoft.com/office/officeart/2005/8/layout/gear1"/>
    <dgm:cxn modelId="{0CE30810-F685-419A-B20D-A052A317014D}" type="presOf" srcId="{30BBE903-9692-4A5D-917E-DAEFFEC76B01}" destId="{869A1AE7-0E73-4B95-B61F-42067B94845A}" srcOrd="0" destOrd="0" presId="urn:microsoft.com/office/officeart/2005/8/layout/gear1"/>
    <dgm:cxn modelId="{B416719E-50D2-4461-9163-A432645ED08F}" srcId="{59898FAB-894E-4531-BFEB-55ECDF19CD80}" destId="{01AF8D9C-74DD-479C-A216-8C25A982216C}" srcOrd="1" destOrd="0" parTransId="{235D4AF8-B72D-472C-BAFA-0F573A1449B5}" sibTransId="{FF115EAC-C171-4905-AAC8-243883A5C0B5}"/>
    <dgm:cxn modelId="{487A1893-170D-4B38-80D3-4234ACDBCA2E}" type="presParOf" srcId="{201732F5-2CE4-44A4-82C4-68B3F08A3BAB}" destId="{869A1AE7-0E73-4B95-B61F-42067B94845A}" srcOrd="0" destOrd="0" presId="urn:microsoft.com/office/officeart/2005/8/layout/gear1"/>
    <dgm:cxn modelId="{DBB7E623-D703-48DF-988E-0EA945BADFF2}" type="presParOf" srcId="{201732F5-2CE4-44A4-82C4-68B3F08A3BAB}" destId="{5019EF56-900B-4788-8377-D093CB37E008}" srcOrd="1" destOrd="0" presId="urn:microsoft.com/office/officeart/2005/8/layout/gear1"/>
    <dgm:cxn modelId="{8227431C-CC4D-451C-B95F-8F6A2B8151AF}" type="presParOf" srcId="{201732F5-2CE4-44A4-82C4-68B3F08A3BAB}" destId="{734C8C7B-EA34-4357-BC34-73AA3A693869}" srcOrd="2" destOrd="0" presId="urn:microsoft.com/office/officeart/2005/8/layout/gear1"/>
    <dgm:cxn modelId="{55DB7254-F772-4AFC-82E5-D6E8D9A51CA4}" type="presParOf" srcId="{201732F5-2CE4-44A4-82C4-68B3F08A3BAB}" destId="{92E6EBD0-1273-4CD0-95EE-3B51944102B4}" srcOrd="3" destOrd="0" presId="urn:microsoft.com/office/officeart/2005/8/layout/gear1"/>
    <dgm:cxn modelId="{7B90BCBF-25C6-4EBE-9181-EBCF6BA32BA8}" type="presParOf" srcId="{201732F5-2CE4-44A4-82C4-68B3F08A3BAB}" destId="{EA32F6BF-7E5A-4EE8-82B4-4422B9CD333C}" srcOrd="4" destOrd="0" presId="urn:microsoft.com/office/officeart/2005/8/layout/gear1"/>
    <dgm:cxn modelId="{87DB8925-3F51-4515-BE08-451D75104A47}" type="presParOf" srcId="{201732F5-2CE4-44A4-82C4-68B3F08A3BAB}" destId="{56E68BA0-3E0A-4341-AD42-808E151699CA}" srcOrd="5" destOrd="0" presId="urn:microsoft.com/office/officeart/2005/8/layout/gear1"/>
    <dgm:cxn modelId="{8BDD22C2-548C-4505-8859-C6B8E99DCC40}" type="presParOf" srcId="{201732F5-2CE4-44A4-82C4-68B3F08A3BAB}" destId="{7845E0ED-5DAC-4491-8CE6-80A73CACFDBD}" srcOrd="6" destOrd="0" presId="urn:microsoft.com/office/officeart/2005/8/layout/gear1"/>
    <dgm:cxn modelId="{A53F6B84-F2E5-40C0-9C5C-0C28898124B4}" type="presParOf" srcId="{201732F5-2CE4-44A4-82C4-68B3F08A3BAB}" destId="{84137B9F-397F-49C2-989E-B42CA6C24AAC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E0D98E-F081-4E76-8600-57D691BDB20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0090000-B981-4122-8162-A9C66CDE127B}">
      <dgm:prSet phldrT="[Текст]"/>
      <dgm:spPr>
        <a:solidFill>
          <a:srgbClr val="FFCC66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Проблема</a:t>
          </a:r>
          <a:endParaRPr lang="ru-RU" dirty="0">
            <a:solidFill>
              <a:schemeClr val="tx1"/>
            </a:solidFill>
          </a:endParaRPr>
        </a:p>
      </dgm:t>
    </dgm:pt>
    <dgm:pt modelId="{B0D17910-28B2-4D10-890A-8A2AACC1B123}" type="parTrans" cxnId="{51CFDE3A-0F1E-4D1B-85D2-4A844FCB1585}">
      <dgm:prSet/>
      <dgm:spPr/>
      <dgm:t>
        <a:bodyPr/>
        <a:lstStyle/>
        <a:p>
          <a:endParaRPr lang="ru-RU"/>
        </a:p>
      </dgm:t>
    </dgm:pt>
    <dgm:pt modelId="{73D1B549-E57A-45EE-AC28-C50C7A781C03}" type="sibTrans" cxnId="{51CFDE3A-0F1E-4D1B-85D2-4A844FCB1585}">
      <dgm:prSet/>
      <dgm:spPr/>
      <dgm:t>
        <a:bodyPr/>
        <a:lstStyle/>
        <a:p>
          <a:endParaRPr lang="ru-RU"/>
        </a:p>
      </dgm:t>
    </dgm:pt>
    <dgm:pt modelId="{5414C3A3-7213-4763-88BA-FF69D53FEBF1}">
      <dgm:prSet phldrT="[Текст]"/>
      <dgm:spPr>
        <a:solidFill>
          <a:srgbClr val="FFCC66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Причины</a:t>
          </a:r>
          <a:endParaRPr lang="ru-RU" dirty="0">
            <a:solidFill>
              <a:schemeClr val="tx1"/>
            </a:solidFill>
          </a:endParaRPr>
        </a:p>
      </dgm:t>
    </dgm:pt>
    <dgm:pt modelId="{9D01A267-FEDF-41DB-BB0C-237724220942}" type="parTrans" cxnId="{20737FC5-81D7-4007-9D50-3A722FDEA91A}">
      <dgm:prSet/>
      <dgm:spPr/>
      <dgm:t>
        <a:bodyPr/>
        <a:lstStyle/>
        <a:p>
          <a:endParaRPr lang="ru-RU"/>
        </a:p>
      </dgm:t>
    </dgm:pt>
    <dgm:pt modelId="{9A71AFD3-CD91-4D0D-AFC6-8759BFC5E7AC}" type="sibTrans" cxnId="{20737FC5-81D7-4007-9D50-3A722FDEA91A}">
      <dgm:prSet/>
      <dgm:spPr/>
      <dgm:t>
        <a:bodyPr/>
        <a:lstStyle/>
        <a:p>
          <a:endParaRPr lang="ru-RU"/>
        </a:p>
      </dgm:t>
    </dgm:pt>
    <dgm:pt modelId="{09FD8041-5043-43A1-9BF3-C67D612F84ED}">
      <dgm:prSet phldrT="[Текст]"/>
      <dgm:spPr>
        <a:solidFill>
          <a:srgbClr val="FFCC66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Цель</a:t>
          </a:r>
          <a:endParaRPr lang="ru-RU" dirty="0">
            <a:solidFill>
              <a:schemeClr val="tx1"/>
            </a:solidFill>
          </a:endParaRPr>
        </a:p>
      </dgm:t>
    </dgm:pt>
    <dgm:pt modelId="{63DF73EB-2C61-4F94-8531-4A38C8A0C565}" type="parTrans" cxnId="{52541D5C-9197-4C77-8AAB-84E4B1CD1400}">
      <dgm:prSet/>
      <dgm:spPr/>
      <dgm:t>
        <a:bodyPr/>
        <a:lstStyle/>
        <a:p>
          <a:endParaRPr lang="ru-RU"/>
        </a:p>
      </dgm:t>
    </dgm:pt>
    <dgm:pt modelId="{B9A2FADC-AE9F-4CB9-AE31-06E556B789C4}" type="sibTrans" cxnId="{52541D5C-9197-4C77-8AAB-84E4B1CD1400}">
      <dgm:prSet/>
      <dgm:spPr/>
      <dgm:t>
        <a:bodyPr/>
        <a:lstStyle/>
        <a:p>
          <a:endParaRPr lang="ru-RU"/>
        </a:p>
      </dgm:t>
    </dgm:pt>
    <dgm:pt modelId="{86D3431D-5996-4DD6-BCAE-0DDD3EF9FB8F}" type="pres">
      <dgm:prSet presAssocID="{5CE0D98E-F081-4E76-8600-57D691BDB203}" presName="Name0" presStyleCnt="0">
        <dgm:presLayoutVars>
          <dgm:dir/>
          <dgm:animLvl val="lvl"/>
          <dgm:resizeHandles val="exact"/>
        </dgm:presLayoutVars>
      </dgm:prSet>
      <dgm:spPr/>
    </dgm:pt>
    <dgm:pt modelId="{33B34A1E-BF1F-4C0C-AA2E-666D07C04D80}" type="pres">
      <dgm:prSet presAssocID="{80090000-B981-4122-8162-A9C66CDE127B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EAD169-A575-483B-ACA7-07191736D879}" type="pres">
      <dgm:prSet presAssocID="{73D1B549-E57A-45EE-AC28-C50C7A781C03}" presName="parTxOnlySpace" presStyleCnt="0"/>
      <dgm:spPr/>
    </dgm:pt>
    <dgm:pt modelId="{7A0BA32A-2A92-4811-B087-B4D6255E2172}" type="pres">
      <dgm:prSet presAssocID="{5414C3A3-7213-4763-88BA-FF69D53FEBF1}" presName="parTxOnly" presStyleLbl="node1" presStyleIdx="1" presStyleCnt="3" custLinFactNeighborX="0" custLinFactNeighborY="-16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828E4F-4C5A-4773-810E-47EF6EDA81B5}" type="pres">
      <dgm:prSet presAssocID="{9A71AFD3-CD91-4D0D-AFC6-8759BFC5E7AC}" presName="parTxOnlySpace" presStyleCnt="0"/>
      <dgm:spPr/>
    </dgm:pt>
    <dgm:pt modelId="{AB0A8B89-297A-4E02-B0E6-1469D877C48C}" type="pres">
      <dgm:prSet presAssocID="{09FD8041-5043-43A1-9BF3-C67D612F84ED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DC04F5-CDC4-499E-B9EC-26B85AF38FA8}" type="presOf" srcId="{80090000-B981-4122-8162-A9C66CDE127B}" destId="{33B34A1E-BF1F-4C0C-AA2E-666D07C04D80}" srcOrd="0" destOrd="0" presId="urn:microsoft.com/office/officeart/2005/8/layout/chevron1"/>
    <dgm:cxn modelId="{20737FC5-81D7-4007-9D50-3A722FDEA91A}" srcId="{5CE0D98E-F081-4E76-8600-57D691BDB203}" destId="{5414C3A3-7213-4763-88BA-FF69D53FEBF1}" srcOrd="1" destOrd="0" parTransId="{9D01A267-FEDF-41DB-BB0C-237724220942}" sibTransId="{9A71AFD3-CD91-4D0D-AFC6-8759BFC5E7AC}"/>
    <dgm:cxn modelId="{C4685B11-4AC8-4648-A174-F5B238A3A890}" type="presOf" srcId="{5414C3A3-7213-4763-88BA-FF69D53FEBF1}" destId="{7A0BA32A-2A92-4811-B087-B4D6255E2172}" srcOrd="0" destOrd="0" presId="urn:microsoft.com/office/officeart/2005/8/layout/chevron1"/>
    <dgm:cxn modelId="{ADAD15F6-14A1-42B9-8119-3FA43172F944}" type="presOf" srcId="{5CE0D98E-F081-4E76-8600-57D691BDB203}" destId="{86D3431D-5996-4DD6-BCAE-0DDD3EF9FB8F}" srcOrd="0" destOrd="0" presId="urn:microsoft.com/office/officeart/2005/8/layout/chevron1"/>
    <dgm:cxn modelId="{52541D5C-9197-4C77-8AAB-84E4B1CD1400}" srcId="{5CE0D98E-F081-4E76-8600-57D691BDB203}" destId="{09FD8041-5043-43A1-9BF3-C67D612F84ED}" srcOrd="2" destOrd="0" parTransId="{63DF73EB-2C61-4F94-8531-4A38C8A0C565}" sibTransId="{B9A2FADC-AE9F-4CB9-AE31-06E556B789C4}"/>
    <dgm:cxn modelId="{4E2AB40C-C65E-49D2-B453-410F25246968}" type="presOf" srcId="{09FD8041-5043-43A1-9BF3-C67D612F84ED}" destId="{AB0A8B89-297A-4E02-B0E6-1469D877C48C}" srcOrd="0" destOrd="0" presId="urn:microsoft.com/office/officeart/2005/8/layout/chevron1"/>
    <dgm:cxn modelId="{51CFDE3A-0F1E-4D1B-85D2-4A844FCB1585}" srcId="{5CE0D98E-F081-4E76-8600-57D691BDB203}" destId="{80090000-B981-4122-8162-A9C66CDE127B}" srcOrd="0" destOrd="0" parTransId="{B0D17910-28B2-4D10-890A-8A2AACC1B123}" sibTransId="{73D1B549-E57A-45EE-AC28-C50C7A781C03}"/>
    <dgm:cxn modelId="{42AE9A09-1C76-4275-B7A5-5CE581C87249}" type="presParOf" srcId="{86D3431D-5996-4DD6-BCAE-0DDD3EF9FB8F}" destId="{33B34A1E-BF1F-4C0C-AA2E-666D07C04D80}" srcOrd="0" destOrd="0" presId="urn:microsoft.com/office/officeart/2005/8/layout/chevron1"/>
    <dgm:cxn modelId="{6AA9DB98-D938-4435-8BF6-70E586DFCBA7}" type="presParOf" srcId="{86D3431D-5996-4DD6-BCAE-0DDD3EF9FB8F}" destId="{6EEAD169-A575-483B-ACA7-07191736D879}" srcOrd="1" destOrd="0" presId="urn:microsoft.com/office/officeart/2005/8/layout/chevron1"/>
    <dgm:cxn modelId="{A790D399-0B9C-4C3A-A44E-8C74716A0575}" type="presParOf" srcId="{86D3431D-5996-4DD6-BCAE-0DDD3EF9FB8F}" destId="{7A0BA32A-2A92-4811-B087-B4D6255E2172}" srcOrd="2" destOrd="0" presId="urn:microsoft.com/office/officeart/2005/8/layout/chevron1"/>
    <dgm:cxn modelId="{17A65628-43FF-483A-843F-CB11FE50BDAE}" type="presParOf" srcId="{86D3431D-5996-4DD6-BCAE-0DDD3EF9FB8F}" destId="{61828E4F-4C5A-4773-810E-47EF6EDA81B5}" srcOrd="3" destOrd="0" presId="urn:microsoft.com/office/officeart/2005/8/layout/chevron1"/>
    <dgm:cxn modelId="{8C4C20D4-9306-43C5-AFA2-59ECD73B0DE1}" type="presParOf" srcId="{86D3431D-5996-4DD6-BCAE-0DDD3EF9FB8F}" destId="{AB0A8B89-297A-4E02-B0E6-1469D877C48C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9A1AE7-0E73-4B95-B61F-42067B94845A}">
      <dsp:nvSpPr>
        <dsp:cNvPr id="0" name=""/>
        <dsp:cNvSpPr/>
      </dsp:nvSpPr>
      <dsp:spPr>
        <a:xfrm>
          <a:off x="3816819" y="1884671"/>
          <a:ext cx="2980266" cy="2980266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Целевая аудитория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15985" y="2582784"/>
        <a:ext cx="1781934" cy="1531918"/>
      </dsp:txXfrm>
    </dsp:sp>
    <dsp:sp modelId="{92E6EBD0-1273-4CD0-95EE-3B51944102B4}">
      <dsp:nvSpPr>
        <dsp:cNvPr id="0" name=""/>
        <dsp:cNvSpPr/>
      </dsp:nvSpPr>
      <dsp:spPr>
        <a:xfrm>
          <a:off x="2059093" y="1192106"/>
          <a:ext cx="2167466" cy="2167466"/>
        </a:xfrm>
        <a:prstGeom prst="gear6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Проблема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04759" y="1741070"/>
        <a:ext cx="1076134" cy="1069538"/>
      </dsp:txXfrm>
    </dsp:sp>
    <dsp:sp modelId="{7845E0ED-5DAC-4491-8CE6-80A73CACFDBD}">
      <dsp:nvSpPr>
        <dsp:cNvPr id="0" name=""/>
        <dsp:cNvSpPr/>
      </dsp:nvSpPr>
      <dsp:spPr>
        <a:xfrm>
          <a:off x="3968642" y="1368719"/>
          <a:ext cx="3665728" cy="3665728"/>
        </a:xfrm>
        <a:prstGeom prst="circularArrow">
          <a:avLst>
            <a:gd name="adj1" fmla="val 4878"/>
            <a:gd name="adj2" fmla="val 312630"/>
            <a:gd name="adj3" fmla="val 3224359"/>
            <a:gd name="adj4" fmla="val 15113656"/>
            <a:gd name="adj5" fmla="val 5691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4137B9F-397F-49C2-989E-B42CA6C24AAC}">
      <dsp:nvSpPr>
        <dsp:cNvPr id="0" name=""/>
        <dsp:cNvSpPr/>
      </dsp:nvSpPr>
      <dsp:spPr>
        <a:xfrm>
          <a:off x="1675238" y="707273"/>
          <a:ext cx="2771648" cy="277164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34A1E-BF1F-4C0C-AA2E-666D07C04D80}">
      <dsp:nvSpPr>
        <dsp:cNvPr id="0" name=""/>
        <dsp:cNvSpPr/>
      </dsp:nvSpPr>
      <dsp:spPr>
        <a:xfrm>
          <a:off x="3080" y="974216"/>
          <a:ext cx="3753370" cy="1501348"/>
        </a:xfrm>
        <a:prstGeom prst="chevron">
          <a:avLst/>
        </a:pr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019" tIns="49340" rIns="49340" bIns="4934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solidFill>
                <a:schemeClr val="tx1"/>
              </a:solidFill>
            </a:rPr>
            <a:t>Проблема</a:t>
          </a:r>
          <a:endParaRPr lang="ru-RU" sz="3700" kern="1200" dirty="0">
            <a:solidFill>
              <a:schemeClr val="tx1"/>
            </a:solidFill>
          </a:endParaRPr>
        </a:p>
      </dsp:txBody>
      <dsp:txXfrm>
        <a:off x="753754" y="974216"/>
        <a:ext cx="2252022" cy="1501348"/>
      </dsp:txXfrm>
    </dsp:sp>
    <dsp:sp modelId="{7A0BA32A-2A92-4811-B087-B4D6255E2172}">
      <dsp:nvSpPr>
        <dsp:cNvPr id="0" name=""/>
        <dsp:cNvSpPr/>
      </dsp:nvSpPr>
      <dsp:spPr>
        <a:xfrm>
          <a:off x="3381114" y="949233"/>
          <a:ext cx="3753370" cy="1501348"/>
        </a:xfrm>
        <a:prstGeom prst="chevron">
          <a:avLst/>
        </a:pr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019" tIns="49340" rIns="49340" bIns="4934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solidFill>
                <a:schemeClr val="tx1"/>
              </a:solidFill>
            </a:rPr>
            <a:t>Причины</a:t>
          </a:r>
          <a:endParaRPr lang="ru-RU" sz="3700" kern="1200" dirty="0">
            <a:solidFill>
              <a:schemeClr val="tx1"/>
            </a:solidFill>
          </a:endParaRPr>
        </a:p>
      </dsp:txBody>
      <dsp:txXfrm>
        <a:off x="4131788" y="949233"/>
        <a:ext cx="2252022" cy="1501348"/>
      </dsp:txXfrm>
    </dsp:sp>
    <dsp:sp modelId="{AB0A8B89-297A-4E02-B0E6-1469D877C48C}">
      <dsp:nvSpPr>
        <dsp:cNvPr id="0" name=""/>
        <dsp:cNvSpPr/>
      </dsp:nvSpPr>
      <dsp:spPr>
        <a:xfrm>
          <a:off x="6759148" y="974216"/>
          <a:ext cx="3753370" cy="1501348"/>
        </a:xfrm>
        <a:prstGeom prst="chevron">
          <a:avLst/>
        </a:pr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019" tIns="49340" rIns="49340" bIns="4934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solidFill>
                <a:schemeClr val="tx1"/>
              </a:solidFill>
            </a:rPr>
            <a:t>Цель</a:t>
          </a:r>
          <a:endParaRPr lang="ru-RU" sz="3700" kern="1200" dirty="0">
            <a:solidFill>
              <a:schemeClr val="tx1"/>
            </a:solidFill>
          </a:endParaRPr>
        </a:p>
      </dsp:txBody>
      <dsp:txXfrm>
        <a:off x="7509822" y="974216"/>
        <a:ext cx="2252022" cy="1501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2D950-70CC-416E-BB92-264353E9CA52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E1BDA-F3B4-47D8-BA86-2F56BFC051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321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06C39-EA1C-45D6-9232-EDFB1BFF279B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B1D7-4589-47DD-BBE6-A56658A2F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2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06C39-EA1C-45D6-9232-EDFB1BFF279B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B1D7-4589-47DD-BBE6-A56658A2F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880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06C39-EA1C-45D6-9232-EDFB1BFF279B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B1D7-4589-47DD-BBE6-A56658A2F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42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06C39-EA1C-45D6-9232-EDFB1BFF279B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B1D7-4589-47DD-BBE6-A56658A2F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724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06C39-EA1C-45D6-9232-EDFB1BFF279B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B1D7-4589-47DD-BBE6-A56658A2F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78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06C39-EA1C-45D6-9232-EDFB1BFF279B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B1D7-4589-47DD-BBE6-A56658A2F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34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06C39-EA1C-45D6-9232-EDFB1BFF279B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B1D7-4589-47DD-BBE6-A56658A2F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700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06C39-EA1C-45D6-9232-EDFB1BFF279B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B1D7-4589-47DD-BBE6-A56658A2F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41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06C39-EA1C-45D6-9232-EDFB1BFF279B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B1D7-4589-47DD-BBE6-A56658A2F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76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06C39-EA1C-45D6-9232-EDFB1BFF279B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B1D7-4589-47DD-BBE6-A56658A2F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92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06C39-EA1C-45D6-9232-EDFB1BFF279B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B1D7-4589-47DD-BBE6-A56658A2F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38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06C39-EA1C-45D6-9232-EDFB1BFF279B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8B1D7-4589-47DD-BBE6-A56658A2F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077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6.png"/><Relationship Id="rId7" Type="http://schemas.openxmlformats.org/officeDocument/2006/relationships/diagramData" Target="../diagrams/data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microsoft.com/office/2007/relationships/diagramDrawing" Target="../diagrams/drawing1.xml"/><Relationship Id="rId5" Type="http://schemas.openxmlformats.org/officeDocument/2006/relationships/image" Target="../media/image8.png"/><Relationship Id="rId10" Type="http://schemas.openxmlformats.org/officeDocument/2006/relationships/diagramColors" Target="../diagrams/colors1.xml"/><Relationship Id="rId4" Type="http://schemas.openxmlformats.org/officeDocument/2006/relationships/image" Target="../media/image7.png"/><Relationship Id="rId9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499019" y="5201743"/>
            <a:ext cx="42090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ограничен по времени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25018" y="3197168"/>
            <a:ext cx="42404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ограничен по ресурсам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10091" y="3197168"/>
            <a:ext cx="464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ограничен по территории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546209" y="5548592"/>
            <a:ext cx="18154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у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никален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98418" y="1355506"/>
            <a:ext cx="94765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-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решает социально-значимую проблему определенной целевой аудитории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84" y="5383960"/>
            <a:ext cx="914040" cy="91404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779" y="3529227"/>
            <a:ext cx="962616" cy="962616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00" y="3428009"/>
            <a:ext cx="873608" cy="873608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779" y="5166616"/>
            <a:ext cx="1079040" cy="107904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34" y="1509995"/>
            <a:ext cx="1100817" cy="1100817"/>
          </a:xfrm>
          <a:prstGeom prst="rect">
            <a:avLst/>
          </a:prstGeom>
        </p:spPr>
      </p:pic>
      <p:sp>
        <p:nvSpPr>
          <p:cNvPr id="18" name="Подзаголовок 2"/>
          <p:cNvSpPr txBox="1">
            <a:spLocks/>
          </p:cNvSpPr>
          <p:nvPr/>
        </p:nvSpPr>
        <p:spPr>
          <a:xfrm>
            <a:off x="57153" y="78368"/>
            <a:ext cx="11951368" cy="1419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-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взаимосвязанных мероприятий, направленных на достижение конкретных результатов в рамках определенного срока и бюджета.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10899" y="5902535"/>
            <a:ext cx="4585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 июля по 20 ноября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76934" y="3839952"/>
            <a:ext cx="32722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более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000 рублей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260611" y="3839952"/>
            <a:ext cx="1739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ород Орел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79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6" grpId="0"/>
      <p:bldP spid="18" grpId="0"/>
      <p:bldP spid="5" grpId="0"/>
      <p:bldP spid="27" grpId="0"/>
      <p:bldP spid="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382776"/>
              </p:ext>
            </p:extLst>
          </p:nvPr>
        </p:nvGraphicFramePr>
        <p:xfrm>
          <a:off x="1132608" y="1535963"/>
          <a:ext cx="10515600" cy="3449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064336" y="4566350"/>
            <a:ext cx="23552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</a:p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81502" y="4482657"/>
            <a:ext cx="3221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7741228" y="4931786"/>
            <a:ext cx="1094509" cy="784830"/>
          </a:xfrm>
          <a:prstGeom prst="rightArrow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132608" y="847436"/>
            <a:ext cx="106996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4.5. Задача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составляющая цели, которая решает конкретную проблему на пути к достижению этой цели.</a:t>
            </a:r>
          </a:p>
        </p:txBody>
      </p:sp>
    </p:spTree>
    <p:extLst>
      <p:ext uri="{BB962C8B-B14F-4D97-AF65-F5344CB8AC3E}">
        <p14:creationId xmlns:p14="http://schemas.microsoft.com/office/powerpoint/2010/main" val="208944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4084" y="1438668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74525" y="1165146"/>
            <a:ext cx="37199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проекта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9545" y="2280195"/>
            <a:ext cx="3740728" cy="1205345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ysClr val="windowText" lastClr="000000"/>
                </a:solidFill>
              </a:rPr>
              <a:t>1</a:t>
            </a:r>
            <a:endParaRPr lang="ru-RU" sz="3600" dirty="0">
              <a:solidFill>
                <a:sysClr val="windowText" lastClr="0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9545" y="5277358"/>
            <a:ext cx="3740728" cy="1205345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ysClr val="windowText" lastClr="000000"/>
                </a:solidFill>
              </a:rPr>
              <a:t>3</a:t>
            </a:r>
            <a:endParaRPr lang="ru-RU" sz="3600" dirty="0">
              <a:solidFill>
                <a:sysClr val="windowText" lastClr="0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9545" y="3789217"/>
            <a:ext cx="3740728" cy="1205345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ysClr val="windowText" lastClr="000000"/>
                </a:solidFill>
              </a:rPr>
              <a:t>2</a:t>
            </a:r>
            <a:endParaRPr lang="ru-RU" sz="3600" dirty="0">
              <a:solidFill>
                <a:sysClr val="windowText" lastClr="000000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5174671" y="2581432"/>
            <a:ext cx="1787238" cy="806004"/>
          </a:xfrm>
          <a:prstGeom prst="rightArrow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174671" y="3883954"/>
            <a:ext cx="1787238" cy="806004"/>
          </a:xfrm>
          <a:prstGeom prst="rightArrow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5174671" y="5346633"/>
            <a:ext cx="1787238" cy="806004"/>
          </a:xfrm>
          <a:prstGeom prst="rightArrow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876307" y="2144053"/>
            <a:ext cx="29163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76307" y="3594458"/>
            <a:ext cx="32281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76307" y="5057137"/>
            <a:ext cx="34982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3757" y="166255"/>
            <a:ext cx="118753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действия, которые вы предпринимаете для того, чтобы решить задачу</a:t>
            </a:r>
          </a:p>
        </p:txBody>
      </p:sp>
    </p:spTree>
    <p:extLst>
      <p:ext uri="{BB962C8B-B14F-4D97-AF65-F5344CB8AC3E}">
        <p14:creationId xmlns:p14="http://schemas.microsoft.com/office/powerpoint/2010/main" val="177392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9383" y="270164"/>
            <a:ext cx="117625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4.6. Механизм реализации проекта, основные этапы и мероприятия проекта с указанием сроков их реализации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181383"/>
              </p:ext>
            </p:extLst>
          </p:nvPr>
        </p:nvGraphicFramePr>
        <p:xfrm>
          <a:off x="249382" y="3158835"/>
          <a:ext cx="11762509" cy="1932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998"/>
                <a:gridCol w="3987005"/>
                <a:gridCol w="2352502"/>
                <a:gridCol w="2352502"/>
                <a:gridCol w="2352502"/>
              </a:tblGrid>
              <a:tr h="96635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проведения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проведения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 мероприятия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96635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192" y="1151906"/>
            <a:ext cx="11752613" cy="1923803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5.1. Запрашиваемые средства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5.2. Собственные или привлеченные из других источников средства</a:t>
            </a:r>
            <a:br>
              <a:rPr lang="ru-RU" sz="3600" dirty="0" smtClean="0"/>
            </a:b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450285"/>
              </p:ext>
            </p:extLst>
          </p:nvPr>
        </p:nvGraphicFramePr>
        <p:xfrm>
          <a:off x="553192" y="3633850"/>
          <a:ext cx="11227130" cy="1911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465"/>
                <a:gridCol w="2882735"/>
                <a:gridCol w="2271156"/>
                <a:gridCol w="1721922"/>
                <a:gridCol w="1828800"/>
                <a:gridCol w="1900052"/>
              </a:tblGrid>
              <a:tr h="92627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Статья расходов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Обоснование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Стоимость единицы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Итого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9847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855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7418" y="0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Результаты проекта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2563" y="1690688"/>
            <a:ext cx="4731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u="sng" dirty="0">
                <a:latin typeface="+mj-lt"/>
                <a:ea typeface="+mj-ea"/>
                <a:cs typeface="+mj-cs"/>
              </a:rPr>
              <a:t>Количественные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87490" y="1752381"/>
            <a:ext cx="3969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u="sng" dirty="0">
                <a:latin typeface="+mj-lt"/>
                <a:ea typeface="+mj-ea"/>
                <a:cs typeface="+mj-cs"/>
              </a:rPr>
              <a:t>Качественные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788227" y="1059873"/>
            <a:ext cx="1783773" cy="6308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5" idx="0"/>
          </p:cNvCxnSpPr>
          <p:nvPr/>
        </p:nvCxnSpPr>
        <p:spPr>
          <a:xfrm>
            <a:off x="7531678" y="1121567"/>
            <a:ext cx="1740476" cy="6308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315192" y="2521822"/>
            <a:ext cx="620683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latin typeface="+mj-lt"/>
                <a:ea typeface="+mj-ea"/>
                <a:cs typeface="+mj-cs"/>
              </a:rPr>
              <a:t>Количество </a:t>
            </a:r>
            <a:endParaRPr lang="ru-RU" sz="3600" dirty="0" smtClean="0">
              <a:latin typeface="+mj-lt"/>
              <a:ea typeface="+mj-ea"/>
              <a:cs typeface="+mj-cs"/>
            </a:endParaRPr>
          </a:p>
          <a:p>
            <a:pPr algn="ctr"/>
            <a:r>
              <a:rPr lang="ru-RU" sz="3600" dirty="0" smtClean="0">
                <a:latin typeface="+mj-lt"/>
                <a:ea typeface="+mj-ea"/>
                <a:cs typeface="+mj-cs"/>
              </a:rPr>
              <a:t>представителей </a:t>
            </a:r>
            <a:r>
              <a:rPr lang="ru-RU" sz="3600" dirty="0">
                <a:latin typeface="+mj-lt"/>
                <a:ea typeface="+mj-ea"/>
                <a:cs typeface="+mj-cs"/>
              </a:rPr>
              <a:t>целевой группы </a:t>
            </a:r>
          </a:p>
          <a:p>
            <a:endParaRPr lang="ru-RU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13863" y="2521822"/>
            <a:ext cx="45165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latin typeface="+mj-lt"/>
                <a:ea typeface="+mj-ea"/>
                <a:cs typeface="+mj-cs"/>
              </a:rPr>
              <a:t>Конкретные изменения 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763" y="5247328"/>
            <a:ext cx="877310" cy="87731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9129" y="5272206"/>
            <a:ext cx="877310" cy="87731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396" y="5222862"/>
            <a:ext cx="877310" cy="87731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513357" y="5272206"/>
            <a:ext cx="2458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+mj-lt"/>
                <a:ea typeface="+mj-ea"/>
                <a:cs typeface="+mj-cs"/>
              </a:rPr>
              <a:t>Измеримы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53891" y="5284242"/>
            <a:ext cx="2585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+mj-lt"/>
                <a:ea typeface="+mj-ea"/>
                <a:cs typeface="+mj-cs"/>
              </a:rPr>
              <a:t>Адекватны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108607" y="5247328"/>
            <a:ext cx="2867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+mj-lt"/>
                <a:ea typeface="+mj-ea"/>
                <a:cs typeface="+mj-cs"/>
              </a:rPr>
              <a:t>Конкретны</a:t>
            </a:r>
          </a:p>
        </p:txBody>
      </p:sp>
    </p:spTree>
    <p:extLst>
      <p:ext uri="{BB962C8B-B14F-4D97-AF65-F5344CB8AC3E}">
        <p14:creationId xmlns:p14="http://schemas.microsoft.com/office/powerpoint/2010/main" val="291424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00" y="219652"/>
            <a:ext cx="11343409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Бюджет проекта </a:t>
            </a:r>
            <a:r>
              <a:rPr lang="ru-RU" dirty="0" smtClean="0"/>
              <a:t>– расходы на мероприятия проекта с учетом необходимых ресурсов и срока их реализации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243132"/>
            <a:ext cx="40524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+mj-lt"/>
                <a:ea typeface="+mj-ea"/>
                <a:cs typeface="+mj-cs"/>
              </a:rPr>
              <a:t>Запрашиваемые средства </a:t>
            </a:r>
            <a:endParaRPr lang="ru-RU" sz="3200" dirty="0" smtClean="0">
              <a:latin typeface="+mj-lt"/>
              <a:ea typeface="+mj-ea"/>
              <a:cs typeface="+mj-cs"/>
            </a:endParaRPr>
          </a:p>
          <a:p>
            <a:pPr algn="ctr"/>
            <a:r>
              <a:rPr lang="ru-RU" sz="2400" dirty="0">
                <a:latin typeface="+mj-lt"/>
                <a:ea typeface="+mj-ea"/>
                <a:cs typeface="+mj-cs"/>
              </a:rPr>
              <a:t>(60 000 тысяч)       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92682" y="2327050"/>
            <a:ext cx="14962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+</a:t>
            </a:r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4452506" y="2223416"/>
            <a:ext cx="39069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+mj-lt"/>
                <a:ea typeface="+mj-ea"/>
                <a:cs typeface="+mj-cs"/>
              </a:rPr>
              <a:t>Софинансирование</a:t>
            </a:r>
            <a:endParaRPr lang="ru-RU" sz="3200" dirty="0" smtClean="0">
              <a:latin typeface="+mj-lt"/>
              <a:ea typeface="+mj-ea"/>
              <a:cs typeface="+mj-cs"/>
            </a:endParaRPr>
          </a:p>
          <a:p>
            <a:pPr algn="ctr"/>
            <a:r>
              <a:rPr lang="ru-RU" sz="2400" dirty="0" smtClean="0">
                <a:latin typeface="+mj-lt"/>
                <a:ea typeface="+mj-ea"/>
                <a:cs typeface="+mj-cs"/>
              </a:rPr>
              <a:t>( не менее 10% от общей суммы бюджета)</a:t>
            </a:r>
            <a:endParaRPr lang="ru-RU" sz="24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03673" y="2327049"/>
            <a:ext cx="9559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=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377797" y="2243132"/>
            <a:ext cx="21613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+mj-lt"/>
                <a:ea typeface="+mj-ea"/>
                <a:cs typeface="+mj-cs"/>
              </a:rPr>
              <a:t>Бюджет </a:t>
            </a:r>
          </a:p>
          <a:p>
            <a:pPr algn="ctr"/>
            <a:r>
              <a:rPr lang="ru-RU" sz="3200" dirty="0">
                <a:latin typeface="+mj-lt"/>
                <a:ea typeface="+mj-ea"/>
                <a:cs typeface="+mj-cs"/>
              </a:rPr>
              <a:t>проекта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465" y="5325768"/>
            <a:ext cx="877310" cy="87731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98" y="5324336"/>
            <a:ext cx="877310" cy="87731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064825" y="5616871"/>
            <a:ext cx="307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+mj-lt"/>
                <a:ea typeface="+mj-ea"/>
                <a:cs typeface="+mj-cs"/>
              </a:rPr>
              <a:t>Обоснованы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30789" y="5616871"/>
            <a:ext cx="2914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+mj-lt"/>
                <a:ea typeface="+mj-ea"/>
                <a:cs typeface="+mj-cs"/>
              </a:rPr>
              <a:t>Реалистичны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88233" y="4132805"/>
            <a:ext cx="3493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+mj-lt"/>
                <a:ea typeface="+mj-ea"/>
                <a:cs typeface="+mj-cs"/>
              </a:rPr>
              <a:t>Статьи </a:t>
            </a:r>
            <a:r>
              <a:rPr lang="ru-RU" sz="3200" b="1" dirty="0" smtClean="0">
                <a:latin typeface="+mj-lt"/>
                <a:ea typeface="+mj-ea"/>
                <a:cs typeface="+mj-cs"/>
              </a:rPr>
              <a:t>бюджета:</a:t>
            </a:r>
            <a:endParaRPr lang="ru-RU" sz="32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1776" y="5327795"/>
            <a:ext cx="877900" cy="877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16687" y="5616870"/>
            <a:ext cx="32835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+mj-lt"/>
                <a:ea typeface="+mj-ea"/>
                <a:cs typeface="+mj-cs"/>
              </a:rPr>
              <a:t>Эффективны</a:t>
            </a:r>
          </a:p>
        </p:txBody>
      </p:sp>
    </p:spTree>
    <p:extLst>
      <p:ext uri="{BB962C8B-B14F-4D97-AF65-F5344CB8AC3E}">
        <p14:creationId xmlns:p14="http://schemas.microsoft.com/office/powerpoint/2010/main" val="170136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5120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7.14. Конкурсная комиссия оценивает заявки по следующим критериям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158" y="1402256"/>
            <a:ext cx="12111842" cy="545574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социальная значимость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актуальность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реалистичность, востребованность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достижимость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заявленных результатов, улучшение состояния целевой группы, наличие новых подходов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методов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решении заявленных проблем, охват населения мероприятиями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2 -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представленной сметы расходов на реализацию проекта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соотношения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затрат на осуществление проекта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ожидаемых результатов, измеримость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достижимость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таких результатов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3 - наличие у заявителя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 реализации проектов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заявленному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масштабу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4 - наличие квалифицированного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кадрового потенциала и добровольцев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планируется задействовать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реализации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5 - доля собственных или привлеченных из других внебюджетных источников средств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проекта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57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-296883"/>
            <a:ext cx="12192000" cy="1325563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Оплата труда </a:t>
            </a:r>
            <a:r>
              <a:rPr lang="ru-RU" sz="3200" dirty="0" smtClean="0"/>
              <a:t>– не более 30% от суммы субсидии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13756" y="705514"/>
            <a:ext cx="12100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+mj-lt"/>
                <a:ea typeface="+mj-ea"/>
                <a:cs typeface="+mj-cs"/>
              </a:rPr>
              <a:t>Командировочные </a:t>
            </a:r>
            <a:r>
              <a:rPr lang="ru-RU" sz="3200" b="1" dirty="0">
                <a:latin typeface="+mj-lt"/>
                <a:ea typeface="+mj-ea"/>
                <a:cs typeface="+mj-cs"/>
              </a:rPr>
              <a:t>расходы </a:t>
            </a:r>
            <a:r>
              <a:rPr lang="ru-RU" sz="3200" dirty="0">
                <a:latin typeface="+mj-lt"/>
                <a:ea typeface="+mj-ea"/>
                <a:cs typeface="+mj-cs"/>
              </a:rPr>
              <a:t>–  только в пределах ЦФО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10639" y="1290289"/>
            <a:ext cx="45482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приобретение товаров, работ, услуг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расходы на приобретение оргтехники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могут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составлять более 30% от запрашиваемой суммы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арендные платежи, необходимые для реализации проекта;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добровольцев, необходимых для реализации проекта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5170" y="1305679"/>
            <a:ext cx="505888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приобретение имущественных прав,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прав на результаты интеллектуальной деятельности;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уплату налогов, сборов, страховых взносов и иных обязательных платежей в бюджетную систему Российской Федерации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расходы, непосредственно связанные с осуществлением мероприятий.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71" y="5043437"/>
            <a:ext cx="426325" cy="42632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6" y="3948255"/>
            <a:ext cx="438003" cy="43800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" y="1401363"/>
            <a:ext cx="432580" cy="43258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534" y="5116518"/>
            <a:ext cx="415636" cy="41563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963" y="3234962"/>
            <a:ext cx="425207" cy="42520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908" y="1400681"/>
            <a:ext cx="433262" cy="43326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665023" y="6106993"/>
            <a:ext cx="3289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8.7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2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815" y="4272108"/>
            <a:ext cx="10129651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Штатные сотрудники – дополнительные </a:t>
            </a:r>
            <a:r>
              <a:rPr lang="ru-RU" dirty="0" smtClean="0"/>
              <a:t>соглашения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Привлеченные сотрудники – гражданско-правовой договор с актами выполненных работ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597" y="213756"/>
            <a:ext cx="2134089" cy="213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11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004" y="1650666"/>
            <a:ext cx="118753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связанные с осуществлением предпринимательской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оказанием помощи коммерческим организациям;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связанные с осуществлением деятельности, не связанной с проектами;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поддержку политических партий и кампаний;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проведение митингов, демонстраций, пикетирований;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фундаментальные научные исследования;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приобретение алкогольных напитков и табачной продукции;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уплату штрафов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осуществление деятельности в религиозной сфере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организацию торжественных приемов, банкетов, кофе-пауз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13564" y="6051871"/>
            <a:ext cx="2671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8.8.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508" y="177318"/>
            <a:ext cx="1311158" cy="131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08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95984"/>
            <a:ext cx="10515600" cy="1166669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1.6. Срок выполнения проекта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87153"/>
            <a:ext cx="11963400" cy="2125806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проекта – 5 месяцев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реализации – 1 июля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Окончание реализации проекта 20 ноября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673562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+mj-lt"/>
                <a:ea typeface="+mj-ea"/>
                <a:cs typeface="+mj-cs"/>
              </a:rPr>
              <a:t>1.7. Полная стоимость проекта, запрашиваемая сумма, имеющееся сумма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5003" y="4111732"/>
            <a:ext cx="123063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Полная стоимость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+ имеющаяся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(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Запрашиваемая сумма 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Имеющаяся сумма – не менее 10% от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полной стоимости проекта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25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6255" y="1602087"/>
            <a:ext cx="1202574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оказание материальной помощи, на лечение;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приобретение лекарств;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строительство, капитальный ремонт помещений, реконструкцию зданий и сооружений;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приобретение автотранспортных средств;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приобретение недвижимости;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оплату поездок за пределы Центрального федерального округа;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осуществление деятельности государственных и муниципальных учреждений;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погашение кредиторской задолженности некоммерческих организаций.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508" y="177318"/>
            <a:ext cx="1311158" cy="131115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923061" y="6116903"/>
            <a:ext cx="14414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8.8.</a:t>
            </a:r>
          </a:p>
        </p:txBody>
      </p:sp>
    </p:spTree>
    <p:extLst>
      <p:ext uri="{BB962C8B-B14F-4D97-AF65-F5344CB8AC3E}">
        <p14:creationId xmlns:p14="http://schemas.microsoft.com/office/powerpoint/2010/main" val="227588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881" y="365125"/>
            <a:ext cx="11756571" cy="1325563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smtClean="0"/>
              <a:t>2.14</a:t>
            </a:r>
            <a:r>
              <a:rPr lang="ru-RU" sz="3600" b="1" dirty="0" smtClean="0"/>
              <a:t>. Имеющиеся материально-технические и информационные ресурсы (описание с указанием количественных показателей)</a:t>
            </a:r>
            <a:endParaRPr lang="ru-RU" sz="36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46634"/>
              </p:ext>
            </p:extLst>
          </p:nvPr>
        </p:nvGraphicFramePr>
        <p:xfrm>
          <a:off x="1033153" y="2607843"/>
          <a:ext cx="9702141" cy="3876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02141"/>
              </a:tblGrid>
              <a:tr h="775217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помещение</a:t>
                      </a:r>
                      <a:endParaRPr lang="ru-RU" sz="28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5217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оборудование</a:t>
                      </a:r>
                      <a:endParaRPr lang="ru-RU" sz="28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5217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веб-сайт</a:t>
                      </a:r>
                      <a:endParaRPr lang="ru-RU" sz="28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5217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периодические</a:t>
                      </a:r>
                      <a:r>
                        <a:rPr lang="ru-RU" sz="28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издания</a:t>
                      </a:r>
                      <a:endParaRPr lang="ru-RU" sz="28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5217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другое</a:t>
                      </a:r>
                      <a:endParaRPr lang="ru-RU" sz="28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88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506" y="828215"/>
            <a:ext cx="117140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+mj-lt"/>
                <a:ea typeface="+mj-ea"/>
                <a:cs typeface="+mj-cs"/>
              </a:rPr>
              <a:t>3.1. География деятельности </a:t>
            </a:r>
            <a:r>
              <a:rPr lang="ru-RU" sz="4000" b="1" dirty="0" smtClean="0">
                <a:latin typeface="+mj-lt"/>
                <a:ea typeface="+mj-ea"/>
                <a:cs typeface="+mj-cs"/>
              </a:rPr>
              <a:t>организации</a:t>
            </a:r>
          </a:p>
          <a:p>
            <a:r>
              <a:rPr lang="ru-RU" sz="4000" b="1" dirty="0" smtClean="0">
                <a:latin typeface="+mj-lt"/>
                <a:ea typeface="+mj-ea"/>
                <a:cs typeface="+mj-cs"/>
              </a:rPr>
              <a:t>       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ород Орел, Орловская область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7506" y="3170712"/>
            <a:ext cx="10830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+mj-lt"/>
                <a:ea typeface="+mj-ea"/>
                <a:cs typeface="+mj-cs"/>
              </a:rPr>
              <a:t>3.2. Основные виды деятельности организации (не более 5)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7532" y="4667002"/>
            <a:ext cx="117140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виды деятельности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уставу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относящиеся к деятельности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проекту</a:t>
            </a:r>
          </a:p>
        </p:txBody>
      </p:sp>
    </p:spTree>
    <p:extLst>
      <p:ext uri="{BB962C8B-B14F-4D97-AF65-F5344CB8AC3E}">
        <p14:creationId xmlns:p14="http://schemas.microsoft.com/office/powerpoint/2010/main" val="228928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2174" y="309666"/>
            <a:ext cx="94765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-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решает социально-значимую проблему определенной целевой аудитории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34" y="486402"/>
            <a:ext cx="1100817" cy="110081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011" y="5379522"/>
            <a:ext cx="1356480" cy="135648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85" y="2261164"/>
            <a:ext cx="1241436" cy="124143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441" y="4916713"/>
            <a:ext cx="1602084" cy="160208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361" y="1488762"/>
            <a:ext cx="1958083" cy="1958083"/>
          </a:xfrm>
          <a:prstGeom prst="rect">
            <a:avLst/>
          </a:prstGeom>
        </p:spPr>
      </p:pic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637655956"/>
              </p:ext>
            </p:extLst>
          </p:nvPr>
        </p:nvGraphicFramePr>
        <p:xfrm>
          <a:off x="1262438" y="110013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10598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10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432" y="71201"/>
            <a:ext cx="10515600" cy="1325563"/>
          </a:xfrm>
        </p:spPr>
        <p:txBody>
          <a:bodyPr/>
          <a:lstStyle/>
          <a:p>
            <a:r>
              <a:rPr lang="ru-RU" dirty="0" smtClean="0"/>
              <a:t>4.2. Аннотация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0998" y="1057778"/>
            <a:ext cx="5272643" cy="5731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>
                <a:latin typeface="+mj-lt"/>
                <a:ea typeface="+mj-ea"/>
                <a:cs typeface="+mj-cs"/>
              </a:rPr>
              <a:t>не более 1</a:t>
            </a:r>
            <a:r>
              <a:rPr lang="en-US" sz="3200" dirty="0">
                <a:latin typeface="+mj-lt"/>
                <a:ea typeface="+mj-ea"/>
                <a:cs typeface="+mj-cs"/>
              </a:rPr>
              <a:t>/3 </a:t>
            </a:r>
            <a:r>
              <a:rPr lang="ru-RU" sz="3200" dirty="0">
                <a:latin typeface="+mj-lt"/>
                <a:ea typeface="+mj-ea"/>
                <a:cs typeface="+mj-cs"/>
              </a:rPr>
              <a:t>страницы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99764" y="238161"/>
            <a:ext cx="4631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+mj-lt"/>
                <a:ea typeface="+mj-ea"/>
                <a:cs typeface="+mj-cs"/>
              </a:rPr>
              <a:t>краткое описание деятельности по проекту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00554" y="940766"/>
            <a:ext cx="8322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latin typeface="+mj-lt"/>
                <a:ea typeface="+mj-ea"/>
                <a:cs typeface="+mj-cs"/>
              </a:rPr>
              <a:t>=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9432" y="2696784"/>
            <a:ext cx="11820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latin typeface="+mj-lt"/>
                <a:ea typeface="+mj-ea"/>
                <a:cs typeface="+mj-cs"/>
              </a:rPr>
              <a:t>Аннотация</a:t>
            </a: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- 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краткое содержание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книги,</a:t>
            </a:r>
            <a:r>
              <a:rPr lang="en-US" sz="3200" dirty="0">
                <a:latin typeface="+mj-lt"/>
                <a:ea typeface="+mj-ea"/>
                <a:cs typeface="+mj-cs"/>
              </a:rPr>
              <a:t> 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рукописи,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монографии,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статьи,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патента,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фильма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или </a:t>
            </a:r>
            <a:r>
              <a:rPr lang="ru-RU" sz="3200" dirty="0">
                <a:latin typeface="+mj-lt"/>
                <a:ea typeface="+mj-ea"/>
                <a:cs typeface="+mj-cs"/>
              </a:rPr>
              <a:t>другого издания, а также его краткая характеристика.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9432" y="4894751"/>
            <a:ext cx="11820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latin typeface="+mj-lt"/>
                <a:ea typeface="+mj-ea"/>
                <a:cs typeface="+mj-cs"/>
              </a:rPr>
              <a:t>Аннотация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3200" b="1" dirty="0" smtClean="0">
                <a:latin typeface="+mj-lt"/>
                <a:ea typeface="+mj-ea"/>
                <a:cs typeface="+mj-cs"/>
              </a:rPr>
              <a:t>к статье </a:t>
            </a:r>
            <a:r>
              <a:rPr lang="ru-RU" sz="3200" dirty="0">
                <a:latin typeface="+mj-lt"/>
                <a:ea typeface="+mj-ea"/>
                <a:cs typeface="+mj-cs"/>
              </a:rPr>
              <a:t>- краткое точное изложение содержания статьи, включающая основные фактические сведения и выводы описываемой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88626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8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03810" y="808912"/>
            <a:ext cx="11776364" cy="2951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dirty="0" smtClean="0"/>
              <a:t>4.3. Характеристика ситуации на начало реализации проекта, описание проблемы, решению</a:t>
            </a:r>
            <a:r>
              <a:rPr lang="en-US" dirty="0" smtClean="0"/>
              <a:t>/</a:t>
            </a:r>
            <a:r>
              <a:rPr lang="ru-RU" dirty="0" smtClean="0"/>
              <a:t>снижению которой посвящен проект, </a:t>
            </a:r>
            <a:r>
              <a:rPr lang="ru-RU" b="1" dirty="0" smtClean="0"/>
              <a:t>обоснование социальной значимости проекта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437905" y="4582143"/>
            <a:ext cx="982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1 страницы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09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557" y="4227378"/>
            <a:ext cx="877310" cy="87731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3426" y="5628204"/>
            <a:ext cx="877310" cy="87731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17" y="4233158"/>
            <a:ext cx="877310" cy="87731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61" y="5628204"/>
            <a:ext cx="877310" cy="87731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486" y="4227378"/>
            <a:ext cx="877310" cy="87731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542" y="1134588"/>
            <a:ext cx="2659768" cy="265976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 rot="19944361">
            <a:off x="7575917" y="509131"/>
            <a:ext cx="20525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он важен?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20498227">
            <a:off x="1837678" y="1897372"/>
            <a:ext cx="27575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именно он должен быть реализован?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254005">
            <a:off x="7757222" y="2708998"/>
            <a:ext cx="3348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он значим?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607175">
            <a:off x="1676255" y="887021"/>
            <a:ext cx="2976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он нужен?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59922" y="4188979"/>
            <a:ext cx="23540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Официальная    статистика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71016" y="5756337"/>
            <a:ext cx="2189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81796" y="4334704"/>
            <a:ext cx="287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431385" y="4373644"/>
            <a:ext cx="2591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73395" y="5756338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</a:t>
            </a:r>
          </a:p>
        </p:txBody>
      </p:sp>
    </p:spTree>
    <p:extLst>
      <p:ext uri="{BB962C8B-B14F-4D97-AF65-F5344CB8AC3E}">
        <p14:creationId xmlns:p14="http://schemas.microsoft.com/office/powerpoint/2010/main" val="223534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818" y="207819"/>
            <a:ext cx="11762509" cy="955964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/>
              <a:t>4.4. Цель </a:t>
            </a:r>
            <a:r>
              <a:rPr lang="ru-RU" sz="2800" b="1" dirty="0"/>
              <a:t>проекта </a:t>
            </a:r>
            <a:r>
              <a:rPr lang="ru-RU" sz="2800" dirty="0"/>
              <a:t>– наивысшая точка достижений, к которой мы стремимся в ходе его реализации; утверждение, отражающее позитивное изменение качества жизни, которого мы хотим добиться.</a:t>
            </a:r>
            <a:endParaRPr lang="ru-RU" sz="2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2866" y="1402860"/>
            <a:ext cx="1248888" cy="12488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26" y="1413164"/>
            <a:ext cx="1270971" cy="12709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01485" y="1643511"/>
            <a:ext cx="4821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+mj-lt"/>
                <a:ea typeface="+mj-ea"/>
                <a:cs typeface="+mj-cs"/>
              </a:rPr>
              <a:t>Достижимость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69198" y="1629311"/>
            <a:ext cx="5361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+mj-lt"/>
                <a:ea typeface="+mj-ea"/>
                <a:cs typeface="+mj-cs"/>
              </a:rPr>
              <a:t>Измеримость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623" y="4825380"/>
            <a:ext cx="1250316" cy="125031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349550" y="5127373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+mj-lt"/>
                <a:ea typeface="+mj-ea"/>
                <a:cs typeface="+mj-cs"/>
              </a:rPr>
              <a:t>Конкретность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93" y="4706874"/>
            <a:ext cx="1255704" cy="125570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701485" y="5127373"/>
            <a:ext cx="4426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+mj-lt"/>
                <a:ea typeface="+mj-ea"/>
                <a:cs typeface="+mj-cs"/>
              </a:rPr>
              <a:t>Реалистичность</a:t>
            </a:r>
          </a:p>
        </p:txBody>
      </p:sp>
    </p:spTree>
    <p:extLst>
      <p:ext uri="{BB962C8B-B14F-4D97-AF65-F5344CB8AC3E}">
        <p14:creationId xmlns:p14="http://schemas.microsoft.com/office/powerpoint/2010/main" val="357832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ранжевый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/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</TotalTime>
  <Words>835</Words>
  <Application>Microsoft Office PowerPoint</Application>
  <PresentationFormat>Широкоэкранный</PresentationFormat>
  <Paragraphs>154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Cambria</vt:lpstr>
      <vt:lpstr>Times New Roman</vt:lpstr>
      <vt:lpstr>Тема Office</vt:lpstr>
      <vt:lpstr>Презентация PowerPoint</vt:lpstr>
      <vt:lpstr>1.6. Срок выполнения проекта</vt:lpstr>
      <vt:lpstr>2.14. Имеющиеся материально-технические и информационные ресурсы (описание с указанием количественных показателей)</vt:lpstr>
      <vt:lpstr>Презентация PowerPoint</vt:lpstr>
      <vt:lpstr>Презентация PowerPoint</vt:lpstr>
      <vt:lpstr>4.2. Аннотация проекта</vt:lpstr>
      <vt:lpstr>Презентация PowerPoint</vt:lpstr>
      <vt:lpstr>Презентация PowerPoint</vt:lpstr>
      <vt:lpstr>4.4. Цель проекта – наивысшая точка достижений, к которой мы стремимся в ходе его реализации; утверждение, отражающее позитивное изменение качества жизни, которого мы хотим добиться.</vt:lpstr>
      <vt:lpstr>Презентация PowerPoint</vt:lpstr>
      <vt:lpstr>Презентация PowerPoint</vt:lpstr>
      <vt:lpstr>Презентация PowerPoint</vt:lpstr>
      <vt:lpstr>5.1. Запрашиваемые средства  5.2. Собственные или привлеченные из других источников средства </vt:lpstr>
      <vt:lpstr>Результаты проекта </vt:lpstr>
      <vt:lpstr>Бюджет проекта – расходы на мероприятия проекта с учетом необходимых ресурсов и срока их реализации</vt:lpstr>
      <vt:lpstr>7.14. Конкурсная комиссия оценивает заявки по следующим критериям </vt:lpstr>
      <vt:lpstr>Оплата труда – не более 30% от суммы субсидии</vt:lpstr>
      <vt:lpstr>Штатные сотрудники – дополнительные соглашения  Привлеченные сотрудники – гражданско-правовой договор с актами выполненных работ   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проект?</dc:title>
  <dc:creator>Бурковская Вероника Валерьевна</dc:creator>
  <cp:lastModifiedBy>Циканавичуте Виктория Эдуардовна</cp:lastModifiedBy>
  <cp:revision>79</cp:revision>
  <cp:lastPrinted>2020-01-31T09:05:07Z</cp:lastPrinted>
  <dcterms:created xsi:type="dcterms:W3CDTF">2020-01-30T09:18:45Z</dcterms:created>
  <dcterms:modified xsi:type="dcterms:W3CDTF">2024-02-16T08:33:12Z</dcterms:modified>
</cp:coreProperties>
</file>